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319" r:id="rId2"/>
    <p:sldId id="295" r:id="rId3"/>
    <p:sldId id="296" r:id="rId4"/>
    <p:sldId id="269" r:id="rId5"/>
    <p:sldId id="270" r:id="rId6"/>
    <p:sldId id="300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273" r:id="rId15"/>
    <p:sldId id="274" r:id="rId16"/>
    <p:sldId id="275" r:id="rId17"/>
    <p:sldId id="276" r:id="rId18"/>
    <p:sldId id="324" r:id="rId19"/>
    <p:sldId id="264" r:id="rId20"/>
    <p:sldId id="265" r:id="rId21"/>
    <p:sldId id="266" r:id="rId22"/>
    <p:sldId id="267" r:id="rId23"/>
    <p:sldId id="272" r:id="rId24"/>
    <p:sldId id="277" r:id="rId25"/>
    <p:sldId id="278" r:id="rId26"/>
    <p:sldId id="298" r:id="rId27"/>
    <p:sldId id="297" r:id="rId28"/>
    <p:sldId id="329" r:id="rId29"/>
    <p:sldId id="330" r:id="rId30"/>
    <p:sldId id="299" r:id="rId31"/>
    <p:sldId id="332" r:id="rId32"/>
    <p:sldId id="333" r:id="rId33"/>
    <p:sldId id="335" r:id="rId34"/>
    <p:sldId id="336" r:id="rId35"/>
    <p:sldId id="337" r:id="rId36"/>
    <p:sldId id="338" r:id="rId37"/>
    <p:sldId id="345" r:id="rId38"/>
    <p:sldId id="344" r:id="rId39"/>
    <p:sldId id="346" r:id="rId40"/>
    <p:sldId id="347" r:id="rId41"/>
    <p:sldId id="348" r:id="rId42"/>
    <p:sldId id="349" r:id="rId43"/>
    <p:sldId id="351" r:id="rId44"/>
    <p:sldId id="350" r:id="rId45"/>
    <p:sldId id="318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88282" autoAdjust="0"/>
  </p:normalViewPr>
  <p:slideViewPr>
    <p:cSldViewPr snapToGrid="0" snapToObjects="1">
      <p:cViewPr varScale="1">
        <p:scale>
          <a:sx n="115" d="100"/>
          <a:sy n="115" d="100"/>
        </p:scale>
        <p:origin x="21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0F3EF-D6F9-454E-8D92-A1B757AF181F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ADFF-1A13-8F4F-82AA-4176429A4B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104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EADFF-1A13-8F4F-82AA-4176429A4B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5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1400736" y="914977"/>
            <a:ext cx="4055129" cy="313459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endParaRPr lang="en-US"/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46350" y="4352637"/>
            <a:ext cx="4770904" cy="3478068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SzPct val="45000"/>
              <a:buFont typeface="Wingdings" charset="0"/>
              <a:buNone/>
            </a:pPr>
            <a:r>
              <a:rPr lang="en-GB">
                <a:latin typeface="Arial" charset="0"/>
                <a:cs typeface="msgothic" charset="0"/>
              </a:rPr>
              <a:t>(A) Section of the large network showing 126 individuals, the upper limits of which were never established. Contacts who never had laboratory confirmed infection are shown in clear white; gonorrhea cases in pale grey; chlamydia in mid-grey; and co-infected individuals in dark grey. Male subjects are depicted by rectangles; female subjects by ellipses, and each node contains the individual's study identifier. (B) Section of large network of people (n = 126) with chlamydia and/or gonorrhea, the upper limits of which were never established, Manitoba 1990–92. Contacts who were never confirmed cases are shown in clear white; cases testing positive once are shown in orange, and those testing positive twice or more are shown in red. Male subjects are depicted by rectangles; female subjects by ellipses, each of which contain study identification numbers.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graph showing all of the synaptic connections in the pharynx of the nematode 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Prisitonchus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pacificus</a:t>
            </a:r>
            <a:r>
              <a:rPr lang="en-US" sz="12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EADFF-1A13-8F4F-82AA-4176429A4B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69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Elvis was in Change of Habit (1969) with Ed </a:t>
            </a:r>
            <a:r>
              <a:rPr lang="en-US" dirty="0" err="1"/>
              <a:t>Asner</a:t>
            </a:r>
            <a:r>
              <a:rPr lang="en-US" dirty="0"/>
              <a:t>.</a:t>
            </a:r>
          </a:p>
          <a:p>
            <a:r>
              <a:rPr lang="en-US" dirty="0"/>
              <a:t>Ed </a:t>
            </a:r>
            <a:r>
              <a:rPr lang="en-US" dirty="0" err="1"/>
              <a:t>Asner</a:t>
            </a:r>
            <a:r>
              <a:rPr lang="en-US" dirty="0"/>
              <a:t> was in JFK (1991) with Kevin</a:t>
            </a:r>
            <a:r>
              <a:rPr lang="en-US" baseline="0" dirty="0"/>
              <a:t> Bacon.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EADFF-1A13-8F4F-82AA-4176429A4BB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0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008F2-E5A3-E447-8AAD-81B39D42F8C0}" type="datetimeFigureOut">
              <a:rPr lang="en-US" smtClean="0"/>
              <a:pPr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4A9A0-96F9-7D47-9993-7A521555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nw0oS-AOIP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fal20d1cv159jzy/lax_out_video_4min.wmv?dl=0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7898"/>
            <a:ext cx="7772400" cy="147002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Network Science for </a:t>
            </a:r>
            <a:br>
              <a:rPr lang="en-US" dirty="0"/>
            </a:br>
            <a:r>
              <a:rPr lang="en-US" dirty="0"/>
              <a:t>Healthcare Research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April 18, 2018</a:t>
            </a:r>
            <a:endParaRPr lang="en-US" dirty="0"/>
          </a:p>
          <a:p>
            <a:r>
              <a:rPr lang="en-US" dirty="0"/>
              <a:t>Vicki Stover Hertzberg, PhD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423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7: Finding a job</a:t>
            </a:r>
          </a:p>
        </p:txBody>
      </p:sp>
      <p:pic>
        <p:nvPicPr>
          <p:cNvPr id="4" name="Content Placeholder 3" descr="weak_ties_Granovetter-artic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17" b="-1861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5927630"/>
            <a:ext cx="34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 err="1"/>
              <a:t>Gronovetter</a:t>
            </a:r>
            <a:r>
              <a:rPr lang="en-US" dirty="0"/>
              <a:t>, 2003; Am J </a:t>
            </a:r>
            <a:r>
              <a:rPr lang="en-US" dirty="0" err="1"/>
              <a:t>Soc</a:t>
            </a:r>
            <a:endParaRPr lang="en-US" dirty="0"/>
          </a:p>
          <a:p>
            <a:r>
              <a:rPr lang="en-US" dirty="0"/>
              <a:t>Source: </a:t>
            </a:r>
            <a:r>
              <a:rPr lang="en-US" dirty="0" err="1"/>
              <a:t>jordi.pro</a:t>
            </a:r>
            <a:r>
              <a:rPr lang="en-US" dirty="0"/>
              <a:t>/</a:t>
            </a:r>
            <a:r>
              <a:rPr lang="en-US" dirty="0" err="1"/>
              <a:t>netbiz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96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8: UK Cattle Movement</a:t>
            </a:r>
          </a:p>
        </p:txBody>
      </p:sp>
      <p:pic>
        <p:nvPicPr>
          <p:cNvPr id="4" name="Content Placeholder 3" descr="UK cattle traffic nw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989" r="-179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226827"/>
            <a:ext cx="725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</a:t>
            </a:r>
            <a:r>
              <a:rPr lang="en-US" dirty="0" err="1"/>
              <a:t>www.liv.ac.uk</a:t>
            </a:r>
            <a:r>
              <a:rPr lang="en-US" dirty="0"/>
              <a:t>/</a:t>
            </a:r>
            <a:r>
              <a:rPr lang="en-US" dirty="0" err="1"/>
              <a:t>researchintelligence</a:t>
            </a:r>
            <a:r>
              <a:rPr lang="en-US" dirty="0"/>
              <a:t>/issue39/</a:t>
            </a:r>
            <a:r>
              <a:rPr lang="en-US" dirty="0" err="1"/>
              <a:t>datamining.htm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9: Nematode Nervous System</a:t>
            </a:r>
          </a:p>
        </p:txBody>
      </p:sp>
      <p:pic>
        <p:nvPicPr>
          <p:cNvPr id="4" name="Content Placeholder 3" descr="nematode nervous system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46" r="-844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102399" y="6277787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ro-RO" dirty="0"/>
              <a:t>http://acrobeles.wordpress.com/2010/06/21/pristionchus-pharynx-connectome/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505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10: Professional Tennis</a:t>
            </a:r>
          </a:p>
        </p:txBody>
      </p:sp>
      <p:pic>
        <p:nvPicPr>
          <p:cNvPr id="4" name="Content Placeholder 3" descr="tennis network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0" t="-4034" r="780" b="48207"/>
          <a:stretch/>
        </p:blipFill>
        <p:spPr>
          <a:xfrm>
            <a:off x="779872" y="1102517"/>
            <a:ext cx="7553618" cy="4680584"/>
          </a:xfrm>
        </p:spPr>
      </p:pic>
      <p:sp>
        <p:nvSpPr>
          <p:cNvPr id="5" name="TextBox 4"/>
          <p:cNvSpPr txBox="1"/>
          <p:nvPr/>
        </p:nvSpPr>
        <p:spPr>
          <a:xfrm>
            <a:off x="779872" y="6351032"/>
            <a:ext cx="320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Radicchi</a:t>
            </a:r>
            <a:r>
              <a:rPr lang="en-US" dirty="0"/>
              <a:t>, </a:t>
            </a:r>
            <a:r>
              <a:rPr lang="en-US" dirty="0" err="1"/>
              <a:t>PLoSone</a:t>
            </a:r>
            <a:r>
              <a:rPr lang="en-US" dirty="0"/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555438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dirty="0"/>
              <a:t>11</a:t>
            </a:r>
            <a:endParaRPr lang="en-US" b="1" dirty="0"/>
          </a:p>
        </p:txBody>
      </p:sp>
      <p:pic>
        <p:nvPicPr>
          <p:cNvPr id="4" name="Content Placeholder 3" descr="network picture.tiff"/>
          <p:cNvPicPr>
            <a:picLocks noGrp="1" noChangeAspect="1"/>
          </p:cNvPicPr>
          <p:nvPr>
            <p:ph idx="1"/>
          </p:nvPr>
        </p:nvPicPr>
        <p:blipFill>
          <a:blip r:embed="rId2"/>
          <a:srcRect l="12188" t="22537" r="49802" b="20752"/>
          <a:stretch>
            <a:fillRect/>
          </a:stretch>
        </p:blipFill>
        <p:spPr>
          <a:xfrm>
            <a:off x="2198885" y="1303717"/>
            <a:ext cx="4746231" cy="4746231"/>
          </a:xfrm>
        </p:spPr>
      </p:pic>
      <p:sp>
        <p:nvSpPr>
          <p:cNvPr id="3" name="TextBox 2"/>
          <p:cNvSpPr txBox="1"/>
          <p:nvPr/>
        </p:nvSpPr>
        <p:spPr>
          <a:xfrm>
            <a:off x="457200" y="6274478"/>
            <a:ext cx="315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Souurce</a:t>
            </a:r>
            <a:r>
              <a:rPr lang="en-US" b="1" dirty="0"/>
              <a:t>: </a:t>
            </a:r>
            <a:r>
              <a:rPr lang="en-US" b="1" dirty="0" err="1"/>
              <a:t>visualcomplexity.com</a:t>
            </a:r>
            <a:endParaRPr lang="en-US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dirty="0"/>
              <a:t>12</a:t>
            </a:r>
            <a:endParaRPr lang="en-US" b="1" dirty="0"/>
          </a:p>
        </p:txBody>
      </p:sp>
      <p:pic>
        <p:nvPicPr>
          <p:cNvPr id="4" name="Content Placeholder 3" descr="metabolism.jpg"/>
          <p:cNvPicPr>
            <a:picLocks noGrp="1" noChangeAspect="1"/>
          </p:cNvPicPr>
          <p:nvPr>
            <p:ph idx="1"/>
          </p:nvPr>
        </p:nvPicPr>
        <p:blipFill>
          <a:blip r:embed="rId2"/>
          <a:srcRect t="29416" b="29416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12616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Sigma Chemical Company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dirty="0"/>
              <a:t>13</a:t>
            </a:r>
            <a:endParaRPr lang="en-US" b="1" dirty="0"/>
          </a:p>
        </p:txBody>
      </p:sp>
      <p:pic>
        <p:nvPicPr>
          <p:cNvPr id="5" name="Content Placeholder 4" descr="internet imag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457200" y="6198240"/>
            <a:ext cx="223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</a:t>
            </a:r>
            <a:r>
              <a:rPr lang="en-US" b="1" dirty="0" err="1"/>
              <a:t>Lumeta</a:t>
            </a:r>
            <a:r>
              <a:rPr lang="en-US" b="1" dirty="0"/>
              <a:t> Corp.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</a:t>
            </a:r>
            <a:r>
              <a:rPr lang="en-US" dirty="0"/>
              <a:t>14</a:t>
            </a:r>
            <a:endParaRPr lang="en-US" b="1" dirty="0"/>
          </a:p>
        </p:txBody>
      </p:sp>
      <p:pic>
        <p:nvPicPr>
          <p:cNvPr id="4" name="Content Placeholder 3" descr="sports.tiff"/>
          <p:cNvPicPr>
            <a:picLocks noGrp="1" noChangeAspect="1"/>
          </p:cNvPicPr>
          <p:nvPr>
            <p:ph idx="1"/>
          </p:nvPr>
        </p:nvPicPr>
        <p:blipFill>
          <a:blip r:embed="rId2"/>
          <a:srcRect t="8972" r="43622" b="5839"/>
          <a:stretch>
            <a:fillRect/>
          </a:stretch>
        </p:blipFill>
        <p:spPr>
          <a:xfrm>
            <a:off x="2257731" y="1600200"/>
            <a:ext cx="4639733" cy="4698818"/>
          </a:xfrm>
        </p:spPr>
      </p:pic>
      <p:sp>
        <p:nvSpPr>
          <p:cNvPr id="5" name="TextBox 4"/>
          <p:cNvSpPr txBox="1"/>
          <p:nvPr/>
        </p:nvSpPr>
        <p:spPr>
          <a:xfrm>
            <a:off x="3127098" y="6304002"/>
            <a:ext cx="296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Jake </a:t>
            </a:r>
            <a:r>
              <a:rPr lang="en-US" dirty="0" err="1"/>
              <a:t>Hofman</a:t>
            </a:r>
            <a:r>
              <a:rPr lang="en-US" dirty="0"/>
              <a:t>, Yahoo Research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hlinkClick r:id="rId2"/>
              </a:rPr>
              <a:t>18th century letters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548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model networks?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Insight into structure (model)</a:t>
            </a:r>
          </a:p>
          <a:p>
            <a:pPr lvl="1">
              <a:buNone/>
            </a:pPr>
            <a:r>
              <a:rPr lang="en-US" b="1" dirty="0" err="1"/>
              <a:t>Erdos-Renyi-Gilbert</a:t>
            </a:r>
            <a:r>
              <a:rPr lang="en-US" b="1" dirty="0"/>
              <a:t> random graph</a:t>
            </a:r>
          </a:p>
          <a:p>
            <a:pPr lvl="1">
              <a:buNone/>
            </a:pPr>
            <a:r>
              <a:rPr lang="en-US" b="1" dirty="0"/>
              <a:t>Watts-</a:t>
            </a:r>
            <a:r>
              <a:rPr lang="en-US" b="1" dirty="0" err="1"/>
              <a:t>Strogatz</a:t>
            </a:r>
            <a:r>
              <a:rPr lang="en-US" b="1" dirty="0"/>
              <a:t> small world model</a:t>
            </a:r>
          </a:p>
          <a:p>
            <a:pPr lvl="1">
              <a:buNone/>
            </a:pPr>
            <a:r>
              <a:rPr lang="en-US" b="1" dirty="0" err="1"/>
              <a:t>Barabasi</a:t>
            </a:r>
            <a:r>
              <a:rPr lang="en-US" b="1" dirty="0"/>
              <a:t>-Albert scale-free model</a:t>
            </a:r>
          </a:p>
          <a:p>
            <a:pPr>
              <a:buNone/>
            </a:pPr>
            <a:r>
              <a:rPr lang="en-US" b="1" dirty="0"/>
              <a:t>Understanding implications (dynamics)</a:t>
            </a:r>
          </a:p>
          <a:p>
            <a:pPr lvl="1">
              <a:buNone/>
            </a:pPr>
            <a:r>
              <a:rPr lang="en-US" b="1" dirty="0"/>
              <a:t>Diffusion (information, disease)</a:t>
            </a:r>
          </a:p>
          <a:p>
            <a:pPr lvl="1">
              <a:buNone/>
            </a:pPr>
            <a:r>
              <a:rPr lang="en-US" b="1" dirty="0"/>
              <a:t>Search</a:t>
            </a:r>
          </a:p>
          <a:p>
            <a:pPr lvl="1">
              <a:buNone/>
            </a:pPr>
            <a:r>
              <a:rPr lang="en-US" b="1" dirty="0"/>
              <a:t>Resilience</a:t>
            </a:r>
          </a:p>
          <a:p>
            <a:pPr>
              <a:buNone/>
            </a:pPr>
            <a:endParaRPr lang="en-US" b="1" dirty="0"/>
          </a:p>
          <a:p>
            <a:endParaRPr lang="en-US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400" b="1" dirty="0"/>
              <a:t>Q: What do the following have in common?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The ancient Greek world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Hamlet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Scientific citations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An STD epidemic in Manitoba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Finding a job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Cattle movements in Great Britain</a:t>
            </a:r>
            <a:endParaRPr lang="en-US" dirty="0"/>
          </a:p>
          <a:p>
            <a:pPr marL="0" indent="0" algn="ctr">
              <a:buNone/>
            </a:pPr>
            <a:r>
              <a:rPr lang="en-US" b="1" dirty="0"/>
              <a:t>The nervous system of the nematode</a:t>
            </a:r>
          </a:p>
          <a:p>
            <a:pPr marL="0" indent="0" algn="ctr">
              <a:buNone/>
            </a:pPr>
            <a:r>
              <a:rPr lang="en-US" b="1" dirty="0"/>
              <a:t>Professional tennis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7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are networks?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Networks are collections of points joined by lines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Different Languages of Networks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408736"/>
              </p:ext>
            </p:extLst>
          </p:nvPr>
        </p:nvGraphicFramePr>
        <p:xfrm>
          <a:off x="457200" y="1600200"/>
          <a:ext cx="8229600" cy="400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0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Discipline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Points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Mathematics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vertices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edges</a:t>
                      </a:r>
                      <a:r>
                        <a:rPr lang="en-US" sz="2400" b="1" baseline="0" dirty="0"/>
                        <a:t>, arcs</a:t>
                      </a:r>
                      <a:endParaRPr 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Computer Science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links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0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Physics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sites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bonds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23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Sociology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actors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ties, relations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Leonhard Euler (1707 – 1783)</a:t>
            </a:r>
          </a:p>
          <a:p>
            <a:pPr>
              <a:buNone/>
            </a:pPr>
            <a:r>
              <a:rPr lang="en-US" b="1" dirty="0"/>
              <a:t>	Swiss mathematician and physicist</a:t>
            </a:r>
          </a:p>
          <a:p>
            <a:pPr>
              <a:buNone/>
            </a:pPr>
            <a:r>
              <a:rPr lang="en-US" b="1" dirty="0"/>
              <a:t>	</a:t>
            </a:r>
            <a:r>
              <a:rPr lang="en-US" b="1" dirty="0" err="1"/>
              <a:t>Konigsburg</a:t>
            </a:r>
            <a:r>
              <a:rPr lang="en-US" b="1" dirty="0"/>
              <a:t> bridge problem (1736)</a:t>
            </a:r>
          </a:p>
          <a:p>
            <a:pPr>
              <a:buNone/>
            </a:pPr>
            <a:endParaRPr lang="en-US" b="1" dirty="0"/>
          </a:p>
        </p:txBody>
      </p:sp>
      <p:pic>
        <p:nvPicPr>
          <p:cNvPr id="4" name="Picture 3" descr="euler.tiff"/>
          <p:cNvPicPr>
            <a:picLocks noChangeAspect="1"/>
          </p:cNvPicPr>
          <p:nvPr/>
        </p:nvPicPr>
        <p:blipFill>
          <a:blip r:embed="rId2"/>
          <a:srcRect t="4005"/>
          <a:stretch>
            <a:fillRect/>
          </a:stretch>
        </p:blipFill>
        <p:spPr>
          <a:xfrm>
            <a:off x="6767775" y="0"/>
            <a:ext cx="2376225" cy="2372309"/>
          </a:xfrm>
          <a:prstGeom prst="rect">
            <a:avLst/>
          </a:prstGeom>
        </p:spPr>
      </p:pic>
      <p:pic>
        <p:nvPicPr>
          <p:cNvPr id="5" name="Picture 4" descr="konigsburg bridges.tiff"/>
          <p:cNvPicPr>
            <a:picLocks noChangeAspect="1"/>
          </p:cNvPicPr>
          <p:nvPr/>
        </p:nvPicPr>
        <p:blipFill>
          <a:blip r:embed="rId3"/>
          <a:srcRect t="8009" r="76608" b="63852"/>
          <a:stretch>
            <a:fillRect/>
          </a:stretch>
        </p:blipFill>
        <p:spPr>
          <a:xfrm>
            <a:off x="457200" y="3773905"/>
            <a:ext cx="2138947" cy="1724526"/>
          </a:xfrm>
          <a:prstGeom prst="rect">
            <a:avLst/>
          </a:prstGeom>
        </p:spPr>
      </p:pic>
      <p:pic>
        <p:nvPicPr>
          <p:cNvPr id="6" name="Picture 5" descr="Konigsburg cartoon.tiff"/>
          <p:cNvPicPr>
            <a:picLocks noChangeAspect="1"/>
          </p:cNvPicPr>
          <p:nvPr/>
        </p:nvPicPr>
        <p:blipFill>
          <a:blip r:embed="rId4"/>
          <a:srcRect t="9755" r="54678" b="39638"/>
          <a:stretch>
            <a:fillRect/>
          </a:stretch>
        </p:blipFill>
        <p:spPr>
          <a:xfrm>
            <a:off x="3449052" y="3698521"/>
            <a:ext cx="2272633" cy="1700809"/>
          </a:xfrm>
          <a:prstGeom prst="rect">
            <a:avLst/>
          </a:prstGeom>
        </p:spPr>
      </p:pic>
      <p:pic>
        <p:nvPicPr>
          <p:cNvPr id="7" name="Picture 6" descr="konigsburg graph.tiff"/>
          <p:cNvPicPr>
            <a:picLocks noChangeAspect="1"/>
          </p:cNvPicPr>
          <p:nvPr/>
        </p:nvPicPr>
        <p:blipFill>
          <a:blip r:embed="rId5"/>
          <a:srcRect t="8446" r="58918" b="41384"/>
          <a:stretch>
            <a:fillRect/>
          </a:stretch>
        </p:blipFill>
        <p:spPr>
          <a:xfrm>
            <a:off x="6747699" y="3658149"/>
            <a:ext cx="2396301" cy="196138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834105" y="4517684"/>
            <a:ext cx="374316" cy="242316"/>
          </a:xfrm>
          <a:prstGeom prst="rightArrow">
            <a:avLst>
              <a:gd name="adj1" fmla="val 22415"/>
              <a:gd name="adj2" fmla="val 527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99067" y="4517684"/>
            <a:ext cx="374316" cy="242316"/>
          </a:xfrm>
          <a:prstGeom prst="rightArrow">
            <a:avLst>
              <a:gd name="adj1" fmla="val 22415"/>
              <a:gd name="adj2" fmla="val 527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7200" y="6105302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Wikipedia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Paul </a:t>
            </a:r>
            <a:r>
              <a:rPr lang="en-US" b="1" dirty="0" err="1"/>
              <a:t>Erdos</a:t>
            </a:r>
            <a:r>
              <a:rPr lang="en-US" b="1" dirty="0"/>
              <a:t> (1913 – 1996)</a:t>
            </a:r>
          </a:p>
          <a:p>
            <a:pPr>
              <a:buNone/>
            </a:pPr>
            <a:r>
              <a:rPr lang="en-US" b="1" dirty="0"/>
              <a:t>	Hungarian mathematician</a:t>
            </a:r>
          </a:p>
          <a:p>
            <a:pPr>
              <a:buNone/>
            </a:pPr>
            <a:r>
              <a:rPr lang="en-US" b="1" dirty="0"/>
              <a:t>	Random graphs</a:t>
            </a:r>
          </a:p>
        </p:txBody>
      </p:sp>
      <p:pic>
        <p:nvPicPr>
          <p:cNvPr id="4" name="Picture 3" descr="erdos.tiff"/>
          <p:cNvPicPr>
            <a:picLocks noChangeAspect="1"/>
          </p:cNvPicPr>
          <p:nvPr/>
        </p:nvPicPr>
        <p:blipFill>
          <a:blip r:embed="rId2"/>
          <a:srcRect t="9100" r="71199" b="40511"/>
          <a:stretch>
            <a:fillRect/>
          </a:stretch>
        </p:blipFill>
        <p:spPr>
          <a:xfrm>
            <a:off x="5641473" y="3038058"/>
            <a:ext cx="2633579" cy="308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2469" y="6335228"/>
            <a:ext cx="192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Wikipedia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>Brief History</a:t>
            </a:r>
          </a:p>
        </p:txBody>
      </p:sp>
      <p:pic>
        <p:nvPicPr>
          <p:cNvPr id="6" name="Content Placeholder 5" descr="omaha to boston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73" r="37860" b="16646"/>
          <a:stretch/>
        </p:blipFill>
        <p:spPr>
          <a:xfrm>
            <a:off x="3591990" y="1746534"/>
            <a:ext cx="5450434" cy="3364932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/>
              <a:t>Milgram</a:t>
            </a:r>
            <a:r>
              <a:rPr lang="en-US" sz="2000" dirty="0"/>
              <a:t> 1967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Picked 300 people at random from Nebraska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Asked them to get a letter to a stockbroker in Boston – they could pass the letter on only through friends they knew on a first-name basis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How many steps did it take?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Six Degrees of Separation (play by John </a:t>
            </a:r>
            <a:r>
              <a:rPr lang="en-US" sz="2000" dirty="0" err="1"/>
              <a:t>Guare</a:t>
            </a:r>
            <a:r>
              <a:rPr lang="en-US" sz="2000" dirty="0"/>
              <a:t>)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Kevin Bacon (1996)</a:t>
            </a:r>
          </a:p>
          <a:p>
            <a:r>
              <a:rPr lang="en-US" b="1" dirty="0"/>
              <a:t>Kevin Bacon is the Center of the Universe (1996)	</a:t>
            </a:r>
          </a:p>
          <a:p>
            <a:r>
              <a:rPr lang="en-US" b="1" dirty="0"/>
              <a:t>Oracle of Kevin Bacon (1999)</a:t>
            </a:r>
          </a:p>
          <a:p>
            <a:pPr lvl="2">
              <a:buNone/>
            </a:pPr>
            <a:r>
              <a:rPr lang="en-US" b="1" dirty="0"/>
              <a:t>UVA CS grad students</a:t>
            </a:r>
          </a:p>
          <a:p>
            <a:pPr lvl="2">
              <a:buNone/>
            </a:pPr>
            <a:r>
              <a:rPr lang="en-US" b="1" dirty="0"/>
              <a:t>IMDB</a:t>
            </a:r>
          </a:p>
          <a:p>
            <a:pPr lvl="2">
              <a:buNone/>
            </a:pPr>
            <a:r>
              <a:rPr lang="en-US" b="1" dirty="0"/>
              <a:t>What is Elvis Presley’s Bacon number? </a:t>
            </a:r>
          </a:p>
        </p:txBody>
      </p:sp>
      <p:pic>
        <p:nvPicPr>
          <p:cNvPr id="4" name="Picture 3" descr="kevin bac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2870200"/>
            <a:ext cx="2717800" cy="398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4975" y="626473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IMDB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Most real world networks did not behave like </a:t>
            </a:r>
            <a:r>
              <a:rPr lang="en-US" dirty="0" err="1"/>
              <a:t>Erdos</a:t>
            </a:r>
            <a:r>
              <a:rPr lang="en-US" dirty="0"/>
              <a:t>’ random graphs!</a:t>
            </a:r>
          </a:p>
        </p:txBody>
      </p:sp>
    </p:spTree>
    <p:extLst>
      <p:ext uri="{BB962C8B-B14F-4D97-AF65-F5344CB8AC3E}">
        <p14:creationId xmlns:p14="http://schemas.microsoft.com/office/powerpoint/2010/main" val="4054759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1998: In Mathematics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Watts and </a:t>
            </a:r>
            <a:r>
              <a:rPr lang="en-US" b="1" dirty="0" err="1"/>
              <a:t>Strogatz</a:t>
            </a:r>
            <a:endParaRPr lang="en-US" b="1" dirty="0"/>
          </a:p>
          <a:p>
            <a:r>
              <a:rPr lang="en-US" dirty="0"/>
              <a:t>Interested in biological synchronicity</a:t>
            </a:r>
          </a:p>
          <a:p>
            <a:r>
              <a:rPr lang="en-US" b="1" dirty="0"/>
              <a:t>Found small worlds created by randomly rewiring ring lattices</a:t>
            </a:r>
          </a:p>
        </p:txBody>
      </p:sp>
      <p:pic>
        <p:nvPicPr>
          <p:cNvPr id="5" name="Picture 4" descr="strogatz watts ring lattic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17" y="4055747"/>
            <a:ext cx="5858366" cy="28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69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pic>
        <p:nvPicPr>
          <p:cNvPr id="4" name="Content Placeholder 3" descr="six degrees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0934" r="-109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61338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 the physicists</a:t>
            </a:r>
          </a:p>
          <a:p>
            <a:r>
              <a:rPr lang="en-US" dirty="0"/>
              <a:t>Percolation</a:t>
            </a:r>
          </a:p>
        </p:txBody>
      </p:sp>
    </p:spTree>
    <p:extLst>
      <p:ext uri="{BB962C8B-B14F-4D97-AF65-F5344CB8AC3E}">
        <p14:creationId xmlns:p14="http://schemas.microsoft.com/office/powerpoint/2010/main" val="2667266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All have benefitted by the application of the tools of network science to gain unique insights into their nature.</a:t>
            </a:r>
          </a:p>
        </p:txBody>
      </p:sp>
    </p:spTree>
    <p:extLst>
      <p:ext uri="{BB962C8B-B14F-4D97-AF65-F5344CB8AC3E}">
        <p14:creationId xmlns:p14="http://schemas.microsoft.com/office/powerpoint/2010/main" val="257784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1999: In Physics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Albert and </a:t>
            </a:r>
            <a:r>
              <a:rPr lang="en-US" dirty="0" err="1"/>
              <a:t>Barabasi</a:t>
            </a:r>
            <a:endParaRPr lang="en-US" dirty="0"/>
          </a:p>
          <a:p>
            <a:r>
              <a:rPr lang="en-US" dirty="0"/>
              <a:t>Interested in the size of the internet</a:t>
            </a:r>
          </a:p>
          <a:p>
            <a:r>
              <a:rPr lang="en-US" dirty="0"/>
              <a:t>Found a preferential attachment model for network growth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ale-free-exponent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34" y="4033462"/>
            <a:ext cx="5151133" cy="28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47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this math stuff is nice…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…but what about social networks?</a:t>
            </a:r>
          </a:p>
        </p:txBody>
      </p:sp>
    </p:spTree>
    <p:extLst>
      <p:ext uri="{BB962C8B-B14F-4D97-AF65-F5344CB8AC3E}">
        <p14:creationId xmlns:p14="http://schemas.microsoft.com/office/powerpoint/2010/main" val="3905629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recent growth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Social scientists disillusioned with attribute theories of behavior (i.e., do not help to explain how to change behaviors)</a:t>
            </a:r>
          </a:p>
          <a:p>
            <a:r>
              <a:rPr lang="en-US" dirty="0"/>
              <a:t>Many current social activities are inherently network activities</a:t>
            </a:r>
          </a:p>
          <a:p>
            <a:r>
              <a:rPr lang="en-US" dirty="0"/>
              <a:t>Improvements in computation and graphical display</a:t>
            </a:r>
          </a:p>
          <a:p>
            <a:r>
              <a:rPr lang="en-US" dirty="0"/>
              <a:t>Gain in-depth understanding of how behaviors are distributed in networks and factors associated with behavior change.</a:t>
            </a:r>
          </a:p>
        </p:txBody>
      </p:sp>
    </p:spTree>
    <p:extLst>
      <p:ext uri="{BB962C8B-B14F-4D97-AF65-F5344CB8AC3E}">
        <p14:creationId xmlns:p14="http://schemas.microsoft.com/office/powerpoint/2010/main" val="626981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Connections are not random</a:t>
            </a:r>
          </a:p>
          <a:p>
            <a:r>
              <a:rPr lang="en-US" dirty="0"/>
              <a:t>Patterns of connections can be reduced to a set of functionally equivalent positions</a:t>
            </a:r>
          </a:p>
        </p:txBody>
      </p:sp>
    </p:spTree>
    <p:extLst>
      <p:ext uri="{BB962C8B-B14F-4D97-AF65-F5344CB8AC3E}">
        <p14:creationId xmlns:p14="http://schemas.microsoft.com/office/powerpoint/2010/main" val="392814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of Innovations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Adoption of a new idea, practice, or object</a:t>
            </a:r>
          </a:p>
        </p:txBody>
      </p:sp>
    </p:spTree>
    <p:extLst>
      <p:ext uri="{BB962C8B-B14F-4D97-AF65-F5344CB8AC3E}">
        <p14:creationId xmlns:p14="http://schemas.microsoft.com/office/powerpoint/2010/main" val="1894256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Elements of Influence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  <a:p>
            <a:r>
              <a:rPr lang="en-US" dirty="0"/>
              <a:t>Communication channels</a:t>
            </a:r>
          </a:p>
          <a:p>
            <a:r>
              <a:rPr lang="en-US" dirty="0"/>
              <a:t>Time</a:t>
            </a:r>
          </a:p>
          <a:p>
            <a:r>
              <a:rPr lang="en-US" dirty="0"/>
              <a:t>Social system</a:t>
            </a:r>
          </a:p>
        </p:txBody>
      </p:sp>
    </p:spTree>
    <p:extLst>
      <p:ext uri="{BB962C8B-B14F-4D97-AF65-F5344CB8AC3E}">
        <p14:creationId xmlns:p14="http://schemas.microsoft.com/office/powerpoint/2010/main" val="1019134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Backlash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Diffusion theory recognized in the adoption of innovations of practices with negative impacts</a:t>
            </a:r>
          </a:p>
          <a:p>
            <a:r>
              <a:rPr lang="en-US" dirty="0"/>
              <a:t>Diffusion theory became synonymous with cultural imperialism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435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Resurgence of Interest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Resurgence of interest in social networks about 15 years ago due to</a:t>
            </a:r>
          </a:p>
          <a:p>
            <a:pPr>
              <a:spcBef>
                <a:spcPts val="0"/>
              </a:spcBef>
            </a:pPr>
            <a:r>
              <a:rPr lang="en-US" dirty="0"/>
              <a:t>Seminal findings of </a:t>
            </a:r>
          </a:p>
          <a:p>
            <a:pPr lvl="1">
              <a:spcBef>
                <a:spcPts val="0"/>
              </a:spcBef>
            </a:pPr>
            <a:r>
              <a:rPr lang="en-US" dirty="0"/>
              <a:t>Watts and </a:t>
            </a:r>
            <a:r>
              <a:rPr lang="en-US" dirty="0" err="1"/>
              <a:t>Strogatz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err="1"/>
              <a:t>Barabasi</a:t>
            </a:r>
            <a:r>
              <a:rPr lang="en-US" dirty="0"/>
              <a:t> and Albert</a:t>
            </a:r>
          </a:p>
          <a:p>
            <a:pPr>
              <a:spcBef>
                <a:spcPts val="0"/>
              </a:spcBef>
            </a:pPr>
            <a:r>
              <a:rPr lang="en-US" dirty="0"/>
              <a:t>“Ease” of computing</a:t>
            </a:r>
          </a:p>
        </p:txBody>
      </p:sp>
    </p:spTree>
    <p:extLst>
      <p:ext uri="{BB962C8B-B14F-4D97-AF65-F5344CB8AC3E}">
        <p14:creationId xmlns:p14="http://schemas.microsoft.com/office/powerpoint/2010/main" val="1326675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is an object</a:t>
            </a:r>
          </a:p>
          <a:p>
            <a:r>
              <a:rPr lang="en-US" dirty="0"/>
              <a:t>A network brings that object to life</a:t>
            </a:r>
          </a:p>
          <a:p>
            <a:r>
              <a:rPr lang="en-US" dirty="0"/>
              <a:t>Two big concerns</a:t>
            </a:r>
          </a:p>
          <a:p>
            <a:pPr lvl="1"/>
            <a:r>
              <a:rPr lang="en-US" dirty="0"/>
              <a:t>How are nodes connected by edges?</a:t>
            </a:r>
          </a:p>
          <a:p>
            <a:pPr lvl="1"/>
            <a:r>
              <a:rPr lang="en-US" dirty="0"/>
              <a:t>To what extent does any node dominate?</a:t>
            </a:r>
          </a:p>
          <a:p>
            <a:pPr lvl="2"/>
            <a:r>
              <a:rPr lang="en-US" dirty="0"/>
              <a:t>Local influence</a:t>
            </a:r>
          </a:p>
          <a:p>
            <a:pPr lvl="2"/>
            <a:r>
              <a:rPr lang="en-US" dirty="0"/>
              <a:t>Control of “traffic” </a:t>
            </a:r>
          </a:p>
          <a:p>
            <a:pPr lvl="2"/>
            <a:r>
              <a:rPr lang="en-US" dirty="0"/>
              <a:t>Ability to reach any other node through it</a:t>
            </a:r>
          </a:p>
        </p:txBody>
      </p:sp>
    </p:spTree>
    <p:extLst>
      <p:ext uri="{BB962C8B-B14F-4D97-AF65-F5344CB8AC3E}">
        <p14:creationId xmlns:p14="http://schemas.microsoft.com/office/powerpoint/2010/main" val="1924694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networks to address questions like: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does density influence diffusion?</a:t>
            </a:r>
          </a:p>
          <a:p>
            <a:pPr marL="0" indent="0">
              <a:buNone/>
            </a:pPr>
            <a:r>
              <a:rPr lang="en-US" dirty="0"/>
              <a:t>What is the most efficient structure for reaching group goals?</a:t>
            </a:r>
          </a:p>
          <a:p>
            <a:pPr marL="0" indent="0">
              <a:buNone/>
            </a:pPr>
            <a:r>
              <a:rPr lang="en-US" dirty="0"/>
              <a:t>If optimal structures exist, can we create them?</a:t>
            </a:r>
          </a:p>
          <a:p>
            <a:pPr marL="0" indent="0">
              <a:buNone/>
            </a:pPr>
            <a:r>
              <a:rPr lang="en-US" dirty="0"/>
              <a:t>Can we “vaccinate” a given network to prevent spread or to prevent break-down?</a:t>
            </a:r>
          </a:p>
        </p:txBody>
      </p:sp>
    </p:spTree>
    <p:extLst>
      <p:ext uri="{BB962C8B-B14F-4D97-AF65-F5344CB8AC3E}">
        <p14:creationId xmlns:p14="http://schemas.microsoft.com/office/powerpoint/2010/main" val="1344760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- 1</a:t>
            </a:r>
          </a:p>
        </p:txBody>
      </p:sp>
      <p:pic>
        <p:nvPicPr>
          <p:cNvPr id="4" name="Content Placeholder 3" descr="delta western hemisphere routes.pdf"/>
          <p:cNvPicPr>
            <a:picLocks noGrp="1" noChangeAspect="1"/>
          </p:cNvPicPr>
          <p:nvPr>
            <p:ph idx="1"/>
          </p:nvPr>
        </p:nvPicPr>
        <p:blipFill>
          <a:blip r:embed="rId2"/>
          <a:srcRect t="29049" b="29049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44405"/>
            <a:ext cx="224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Delta Airlines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47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would you go about doing a (network) study?</a:t>
            </a:r>
          </a:p>
        </p:txBody>
      </p:sp>
    </p:spTree>
    <p:extLst>
      <p:ext uri="{BB962C8B-B14F-4D97-AF65-F5344CB8AC3E}">
        <p14:creationId xmlns:p14="http://schemas.microsoft.com/office/powerpoint/2010/main" val="1275385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  <a:p>
            <a:r>
              <a:rPr lang="en-US" dirty="0"/>
              <a:t>Formulate hypothesis</a:t>
            </a:r>
          </a:p>
          <a:p>
            <a:r>
              <a:rPr lang="en-US" dirty="0"/>
              <a:t>Decide on population and boundaries (**)</a:t>
            </a:r>
          </a:p>
          <a:p>
            <a:r>
              <a:rPr lang="en-US" dirty="0"/>
              <a:t>Gather data (**)</a:t>
            </a:r>
          </a:p>
          <a:p>
            <a:r>
              <a:rPr lang="en-US" dirty="0"/>
              <a:t>Assemble data (*)</a:t>
            </a:r>
          </a:p>
          <a:p>
            <a:r>
              <a:rPr lang="en-US" dirty="0"/>
              <a:t>Analysis and visualization (***)</a:t>
            </a:r>
          </a:p>
          <a:p>
            <a:r>
              <a:rPr lang="en-US" dirty="0"/>
              <a:t>Further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370758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 needs</a:t>
            </a:r>
          </a:p>
          <a:p>
            <a:pPr>
              <a:spcBef>
                <a:spcPts val="0"/>
              </a:spcBef>
            </a:pPr>
            <a:r>
              <a:rPr lang="en-US" dirty="0"/>
              <a:t>A list of nodes (actors)</a:t>
            </a:r>
          </a:p>
          <a:p>
            <a:pPr>
              <a:spcBef>
                <a:spcPts val="0"/>
              </a:spcBef>
            </a:pPr>
            <a:r>
              <a:rPr lang="en-US" dirty="0"/>
              <a:t>A list of edges (relationships)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Software</a:t>
            </a:r>
          </a:p>
          <a:p>
            <a:pPr>
              <a:spcBef>
                <a:spcPts val="0"/>
              </a:spcBef>
            </a:pPr>
            <a:r>
              <a:rPr lang="en-US" dirty="0" err="1"/>
              <a:t>Gephi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en-US" dirty="0"/>
              <a:t>R packages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igraph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 err="1"/>
              <a:t>statnet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26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068BE-F91A-4E4D-B9BC-DFCB650B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490C-6583-634E-822D-15B94007D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movements on a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677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INFO 544: Network Science for Public Health</a:t>
            </a:r>
          </a:p>
          <a:p>
            <a:pPr marL="0" indent="0">
              <a:buNone/>
            </a:pPr>
            <a:r>
              <a:rPr lang="en-US" dirty="0"/>
              <a:t>NRSG 540: Network Science for Nursing Research</a:t>
            </a:r>
          </a:p>
          <a:p>
            <a:pPr marL="0" indent="0">
              <a:buNone/>
            </a:pPr>
            <a:r>
              <a:rPr lang="en-US" dirty="0"/>
              <a:t>Fall 2017, part 1</a:t>
            </a:r>
          </a:p>
          <a:p>
            <a:pPr marL="0" indent="0">
              <a:buNone/>
            </a:pPr>
            <a:r>
              <a:rPr lang="en-US" dirty="0"/>
              <a:t>MW 1-2:50 pm</a:t>
            </a:r>
          </a:p>
        </p:txBody>
      </p:sp>
    </p:spTree>
    <p:extLst>
      <p:ext uri="{BB962C8B-B14F-4D97-AF65-F5344CB8AC3E}">
        <p14:creationId xmlns:p14="http://schemas.microsoft.com/office/powerpoint/2010/main" val="289084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questions do you have?</a:t>
            </a:r>
          </a:p>
        </p:txBody>
      </p:sp>
      <p:pic>
        <p:nvPicPr>
          <p:cNvPr id="3" name="Picture 2" descr="122_big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75" y="1417638"/>
            <a:ext cx="6149850" cy="4612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24975" y="6417885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source: http://</a:t>
            </a:r>
            <a:r>
              <a:rPr lang="en-US" dirty="0" err="1"/>
              <a:t>bioinformatics.icmb.utexas.edu</a:t>
            </a:r>
            <a:r>
              <a:rPr lang="en-US" dirty="0"/>
              <a:t>/</a:t>
            </a:r>
            <a:r>
              <a:rPr lang="en-US" dirty="0" err="1"/>
              <a:t>lgl</a:t>
            </a:r>
            <a:r>
              <a:rPr lang="en-US" dirty="0"/>
              <a:t>/#gallery</a:t>
            </a:r>
          </a:p>
        </p:txBody>
      </p:sp>
    </p:spTree>
    <p:extLst>
      <p:ext uri="{BB962C8B-B14F-4D97-AF65-F5344CB8AC3E}">
        <p14:creationId xmlns:p14="http://schemas.microsoft.com/office/powerpoint/2010/main" val="428903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- 2</a:t>
            </a:r>
          </a:p>
        </p:txBody>
      </p:sp>
      <p:pic>
        <p:nvPicPr>
          <p:cNvPr id="4" name="Content Placeholder 3" descr="tubemap.gif"/>
          <p:cNvPicPr>
            <a:picLocks noGrp="1" noChangeAspect="1"/>
          </p:cNvPicPr>
          <p:nvPr>
            <p:ph idx="1"/>
          </p:nvPr>
        </p:nvPicPr>
        <p:blipFill>
          <a:blip r:embed="rId2"/>
          <a:srcRect t="8687" b="8687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57200" y="6258988"/>
            <a:ext cx="300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Source: London Underground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3: Ancient Greek World</a:t>
            </a:r>
          </a:p>
        </p:txBody>
      </p:sp>
      <p:pic>
        <p:nvPicPr>
          <p:cNvPr id="7" name="Content Placeholder 6" descr="Malkin cover.tif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1" t="12215" r="14768"/>
          <a:stretch/>
        </p:blipFill>
        <p:spPr>
          <a:xfrm>
            <a:off x="975772" y="1600200"/>
            <a:ext cx="3179281" cy="3973115"/>
          </a:xfrm>
        </p:spPr>
      </p:pic>
      <p:pic>
        <p:nvPicPr>
          <p:cNvPr id="9" name="Content Placeholder 8" descr="Knappett cover.tiff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0" t="19745" r="28562" b="3252"/>
          <a:stretch/>
        </p:blipFill>
        <p:spPr>
          <a:xfrm>
            <a:off x="4894354" y="1580471"/>
            <a:ext cx="3035738" cy="4710958"/>
          </a:xfrm>
        </p:spPr>
      </p:pic>
      <p:sp>
        <p:nvSpPr>
          <p:cNvPr id="10" name="TextBox 9"/>
          <p:cNvSpPr txBox="1"/>
          <p:nvPr/>
        </p:nvSpPr>
        <p:spPr>
          <a:xfrm>
            <a:off x="666004" y="6071905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Amazon.com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76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Hamlet</a:t>
            </a:r>
          </a:p>
        </p:txBody>
      </p:sp>
      <p:pic>
        <p:nvPicPr>
          <p:cNvPr id="9" name="Content Placeholder 8" descr="Hamlet graph attempt 3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08" t="13243" b="9185"/>
          <a:stretch/>
        </p:blipFill>
        <p:spPr>
          <a:xfrm>
            <a:off x="1130659" y="1328067"/>
            <a:ext cx="7047248" cy="5400634"/>
          </a:xfrm>
        </p:spPr>
      </p:pic>
    </p:spTree>
    <p:extLst>
      <p:ext uri="{BB962C8B-B14F-4D97-AF65-F5344CB8AC3E}">
        <p14:creationId xmlns:p14="http://schemas.microsoft.com/office/powerpoint/2010/main" val="3716027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325440" y="381640"/>
            <a:ext cx="8493120" cy="414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pPr algn="ctr"/>
            <a:r>
              <a:rPr lang="en-GB" sz="1500" b="1">
                <a:latin typeface="Arial" charset="0"/>
              </a:rPr>
              <a:t>(A) Section of the large network showing 126 individuals, the upper limits of which were never established.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30"/>
          <a:stretch/>
        </p:blipFill>
        <p:spPr bwMode="auto">
          <a:xfrm>
            <a:off x="1422920" y="1354732"/>
            <a:ext cx="6473285" cy="4241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97920" y="6413615"/>
            <a:ext cx="3918240" cy="23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100" b="1" dirty="0">
                <a:solidFill>
                  <a:schemeClr val="tx1"/>
                </a:solidFill>
                <a:latin typeface="Arial" charset="0"/>
              </a:rPr>
              <a:t>Jolly A M , Wylie J L Sex Trans Infect 2002;78:i145-i151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97920" y="6613175"/>
            <a:ext cx="4930560" cy="347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85725" indent="-85725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900">
                <a:latin typeface="Arial" charset="0"/>
              </a:rPr>
              <a:t>©2002 by BMJ Publishing Group Ltd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5: STD Epidemic in Manitoba</a:t>
            </a:r>
          </a:p>
        </p:txBody>
      </p:sp>
    </p:spTree>
    <p:extLst>
      <p:ext uri="{BB962C8B-B14F-4D97-AF65-F5344CB8AC3E}">
        <p14:creationId xmlns:p14="http://schemas.microsoft.com/office/powerpoint/2010/main" val="12558783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6: Scientific Citations</a:t>
            </a:r>
          </a:p>
        </p:txBody>
      </p:sp>
      <p:pic>
        <p:nvPicPr>
          <p:cNvPr id="5" name="Content Placeholder 4" descr="scine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613" r="-20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9565629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1150</TotalTime>
  <Words>1071</Words>
  <Application>Microsoft Macintosh PowerPoint</Application>
  <PresentationFormat>On-screen Show (4:3)</PresentationFormat>
  <Paragraphs>185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ＭＳ Ｐゴシック</vt:lpstr>
      <vt:lpstr>Arial</vt:lpstr>
      <vt:lpstr>Calibri</vt:lpstr>
      <vt:lpstr>msgothic</vt:lpstr>
      <vt:lpstr>Wingdings</vt:lpstr>
      <vt:lpstr>Black</vt:lpstr>
      <vt:lpstr> Network Science for  Healthcare Research</vt:lpstr>
      <vt:lpstr>Q: What do the following have in common?</vt:lpstr>
      <vt:lpstr>A:</vt:lpstr>
      <vt:lpstr>Example - 1</vt:lpstr>
      <vt:lpstr>Example - 2</vt:lpstr>
      <vt:lpstr>Example 3: Ancient Greek World</vt:lpstr>
      <vt:lpstr>Example 4: Hamlet</vt:lpstr>
      <vt:lpstr>Example 5: STD Epidemic in Manitoba</vt:lpstr>
      <vt:lpstr>Example 6: Scientific Citations</vt:lpstr>
      <vt:lpstr>Example 7: Finding a job</vt:lpstr>
      <vt:lpstr>Example 8: UK Cattle Movement</vt:lpstr>
      <vt:lpstr>Example 9: Nematode Nervous System</vt:lpstr>
      <vt:lpstr>Example 10: Professional Tennis</vt:lpstr>
      <vt:lpstr>Example 11</vt:lpstr>
      <vt:lpstr>Example 12</vt:lpstr>
      <vt:lpstr>Example 13</vt:lpstr>
      <vt:lpstr>Example 14</vt:lpstr>
      <vt:lpstr>Example 15</vt:lpstr>
      <vt:lpstr>Why model networks? </vt:lpstr>
      <vt:lpstr>What are networks?</vt:lpstr>
      <vt:lpstr>Different Languages of Networks</vt:lpstr>
      <vt:lpstr>Brief History</vt:lpstr>
      <vt:lpstr>Brief History</vt:lpstr>
      <vt:lpstr>Brief History</vt:lpstr>
      <vt:lpstr>Brief History</vt:lpstr>
      <vt:lpstr>Problem</vt:lpstr>
      <vt:lpstr>1998: In Mathematics</vt:lpstr>
      <vt:lpstr>Brief History</vt:lpstr>
      <vt:lpstr>Brief History</vt:lpstr>
      <vt:lpstr>1999: In Physics</vt:lpstr>
      <vt:lpstr>All this math stuff is nice…</vt:lpstr>
      <vt:lpstr>Reasons for recent growth</vt:lpstr>
      <vt:lpstr>Key Insights</vt:lpstr>
      <vt:lpstr>Diffusion of Innovations</vt:lpstr>
      <vt:lpstr>Four Elements of Influence</vt:lpstr>
      <vt:lpstr>Backlash</vt:lpstr>
      <vt:lpstr>Resurgence of Interest</vt:lpstr>
      <vt:lpstr>Key Point</vt:lpstr>
      <vt:lpstr>Use networks to address questions like:</vt:lpstr>
      <vt:lpstr>How would you go about doing a (network) study?</vt:lpstr>
      <vt:lpstr>Steps</vt:lpstr>
      <vt:lpstr>Analyzing Networks</vt:lpstr>
      <vt:lpstr>Example</vt:lpstr>
      <vt:lpstr>Want more?</vt:lpstr>
      <vt:lpstr>What questions do you have?</vt:lpstr>
    </vt:vector>
  </TitlesOfParts>
  <Manager/>
  <Company>Emory University</Company>
  <LinksUpToDate>false</LinksUpToDate>
  <SharedDoc>false</SharedDoc>
  <HyperlinkBase/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Science Seminar BIOS560R MATH577R </dc:title>
  <dc:subject/>
  <dc:creator>Vicki Hertzberg</dc:creator>
  <cp:keywords/>
  <dc:description/>
  <cp:lastModifiedBy>Hertzberg, Vicki S</cp:lastModifiedBy>
  <cp:revision>68</cp:revision>
  <dcterms:created xsi:type="dcterms:W3CDTF">2011-09-02T14:17:00Z</dcterms:created>
  <dcterms:modified xsi:type="dcterms:W3CDTF">2018-04-18T12:55:14Z</dcterms:modified>
  <cp:category/>
</cp:coreProperties>
</file>